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4" r:id="rId27"/>
    <p:sldId id="287" r:id="rId28"/>
    <p:sldId id="294" r:id="rId29"/>
    <p:sldId id="289" r:id="rId30"/>
    <p:sldId id="281" r:id="rId31"/>
    <p:sldId id="282" r:id="rId32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PT Sans Narrow" panose="02020500000000000000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g Cheng Chen" initials="LCC" lastIdx="1" clrIdx="0">
    <p:extLst>
      <p:ext uri="{19B8F6BF-5375-455C-9EA6-DF929625EA0E}">
        <p15:presenceInfo xmlns:p15="http://schemas.microsoft.com/office/powerpoint/2012/main" userId="ac70946c095bed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0D34E2-9B90-4D90-A47A-C98CBECFE7CB}">
  <a:tblStyle styleId="{EF0D34E2-9B90-4D90-A47A-C98CBECFE7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84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1T18:42:31.149" idx="1">
    <p:pos x="2381" y="2519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0c95a2ee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0c95a2ee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0c95a2ee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0c95a2ee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0c95a2ee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0c95a2ee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0c95a2ee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0c95a2ee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0c95a2ee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0c95a2ee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0c95a2eee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0c95a2eee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0c95a2ee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0c95a2ee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0c95a2eee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0c95a2eee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0c95a2eee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0c95a2eee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0c95a2ee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0c95a2ee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87243a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87243a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0c95a2eee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0c95a2eee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0c95a2eee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0c95a2eee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a0351cd6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a0351cd6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b48b9169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b48b9169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b48b9169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b48b9169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0c95a2ee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0c95a2ee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8363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89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0c95a2ee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0c95a2ee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a0351cd62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a0351cd62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b48b9169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b48b9169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a0351cd6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a0351cd6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b48b9169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b48b9169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0c95a2e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0c95a2e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0c95a2ee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0c95a2ee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0c95a2ee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0c95a2ee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0c95a2ee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0c95a2ee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140.116.247.177:5757/run_model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專論計畫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陳良政 方郁文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pair</a:t>
            </a:r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 pair of data should look like this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Note that Registration file is very important. Without applying registration on CT and CBCT pair, the training will not work</a:t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838" y="2829038"/>
            <a:ext cx="3000375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2568050" y="3583238"/>
            <a:ext cx="128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Cone Beam CT slides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3904550" y="3555775"/>
            <a:ext cx="10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CT slides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4937650" y="2610100"/>
            <a:ext cx="17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Registration file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Processing utility</a:t>
            </a: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7706"/>
            <a:ext cx="9144001" cy="3299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 data with 3D Slicer</a:t>
            </a:r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Click Load DICOM Data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25" y="1678277"/>
            <a:ext cx="7033024" cy="32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/>
          <p:nvPr/>
        </p:nvSpPr>
        <p:spPr>
          <a:xfrm>
            <a:off x="1157300" y="2657475"/>
            <a:ext cx="1114500" cy="278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 data with 3D Slicer</a:t>
            </a:r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Click Import DICOM files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375" y="2129879"/>
            <a:ext cx="5710076" cy="23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/>
          <p:nvPr/>
        </p:nvSpPr>
        <p:spPr>
          <a:xfrm>
            <a:off x="1465375" y="2650075"/>
            <a:ext cx="865500" cy="19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 data with 3D Slicer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Select a case</a:t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922" y="1266322"/>
            <a:ext cx="4118725" cy="30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 data with 3D Slicer</a:t>
            </a: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Select the two CT pair and the registration file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501" y="1805775"/>
            <a:ext cx="4756901" cy="29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/>
          <p:nvPr/>
        </p:nvSpPr>
        <p:spPr>
          <a:xfrm>
            <a:off x="2072200" y="1887175"/>
            <a:ext cx="688200" cy="1185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Apply registration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Moudles =&gt; Registration =&gt; Resample Image (BRAINS)</a:t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500" y="1590300"/>
            <a:ext cx="6877808" cy="33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/>
          <p:nvPr/>
        </p:nvSpPr>
        <p:spPr>
          <a:xfrm>
            <a:off x="1820575" y="1687375"/>
            <a:ext cx="806700" cy="177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Apply registration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28557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600"/>
              <a:t>Use these settings</a:t>
            </a:r>
            <a:r>
              <a:rPr lang="zh-TW"/>
              <a:t>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Image To Warp: cbct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Reference Image: ct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Output Image: create new volumn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Transform file: the reg file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Default Value: -1000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Arial"/>
              <a:buChar char="●"/>
            </a:pPr>
            <a:r>
              <a:rPr lang="zh-TW" sz="17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Click Apply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925" y="683150"/>
            <a:ext cx="3326373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Registration done</a:t>
            </a:r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body" idx="1"/>
          </p:nvPr>
        </p:nvSpPr>
        <p:spPr>
          <a:xfrm>
            <a:off x="222875" y="2480050"/>
            <a:ext cx="33294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the z axis should be the same</a:t>
            </a:r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106" y="0"/>
            <a:ext cx="391033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65138"/>
            <a:ext cx="2952750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Save Transform result</a:t>
            </a: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2700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Pull the registrated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dirty="0"/>
              <a:t>slices under same patient</a:t>
            </a:r>
            <a:endParaRPr dirty="0"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013" y="1266325"/>
            <a:ext cx="562927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913" y="3304413"/>
            <a:ext cx="5667375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/>
          <p:nvPr/>
        </p:nvSpPr>
        <p:spPr>
          <a:xfrm>
            <a:off x="3537550" y="1346925"/>
            <a:ext cx="2013000" cy="15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1"/>
          <p:cNvSpPr/>
          <p:nvPr/>
        </p:nvSpPr>
        <p:spPr>
          <a:xfrm>
            <a:off x="3453125" y="3482725"/>
            <a:ext cx="2097300" cy="15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Original Paper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Phys Med Biol. 2020 Jan 27;65(3):035003. (Impact Factor: 3.03 )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25" y="1644075"/>
            <a:ext cx="3323441" cy="33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798" y="1711150"/>
            <a:ext cx="4022299" cy="316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Save Transform result</a:t>
            </a: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2037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right click on volumn =&gt;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Export to DICOM</a:t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100" y="728613"/>
            <a:ext cx="3863500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938" y="3184425"/>
            <a:ext cx="1666875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/>
          <p:nvPr/>
        </p:nvSpPr>
        <p:spPr>
          <a:xfrm>
            <a:off x="3263777" y="3485750"/>
            <a:ext cx="695400" cy="310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2"/>
          <p:cNvSpPr/>
          <p:nvPr/>
        </p:nvSpPr>
        <p:spPr>
          <a:xfrm>
            <a:off x="4425625" y="1583750"/>
            <a:ext cx="999000" cy="14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2"/>
          <p:cNvSpPr/>
          <p:nvPr/>
        </p:nvSpPr>
        <p:spPr>
          <a:xfrm>
            <a:off x="6887050" y="2187600"/>
            <a:ext cx="999000" cy="14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2"/>
          <p:cNvSpPr/>
          <p:nvPr/>
        </p:nvSpPr>
        <p:spPr>
          <a:xfrm>
            <a:off x="6887050" y="2006950"/>
            <a:ext cx="999000" cy="14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Read Registrated Dicom file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Use pydicom</a:t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447" y="1694775"/>
            <a:ext cx="3514675" cy="3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900" y="1694775"/>
            <a:ext cx="3317095" cy="31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Training</a:t>
            </a:r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15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Model: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dirty="0"/>
              <a:t>	UNet</a:t>
            </a:r>
            <a:endParaRPr dirty="0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365325" y="2490600"/>
            <a:ext cx="8520600" cy="22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Loss: Mean Absolute Error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/>
              <a:t>Evaluation: 	1. MAE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/>
              <a:t>			2. Signal to Noise Ratio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dirty="0"/>
              <a:t>			3. Structrual Similarity</a:t>
            </a:r>
            <a:endParaRPr dirty="0"/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725" y="847200"/>
            <a:ext cx="3452877" cy="12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Training :</a:t>
            </a:r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 rotWithShape="1">
          <a:blip r:embed="rId3">
            <a:alphaModFix/>
          </a:blip>
          <a:srcRect b="29927"/>
          <a:stretch/>
        </p:blipFill>
        <p:spPr>
          <a:xfrm>
            <a:off x="418550" y="1105525"/>
            <a:ext cx="4312050" cy="360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600" y="3146852"/>
            <a:ext cx="4413400" cy="1562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Final Model :</a:t>
            </a:r>
            <a:endParaRPr/>
          </a:p>
        </p:txBody>
      </p:sp>
      <p:sp>
        <p:nvSpPr>
          <p:cNvPr id="257" name="Google Shape;257;p36"/>
          <p:cNvSpPr txBox="1"/>
          <p:nvPr/>
        </p:nvSpPr>
        <p:spPr>
          <a:xfrm>
            <a:off x="518050" y="1184125"/>
            <a:ext cx="490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 Unet with Resnet152 as Backbone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58" name="Google Shape;258;p36"/>
          <p:cNvGraphicFramePr/>
          <p:nvPr>
            <p:extLst>
              <p:ext uri="{D42A27DB-BD31-4B8C-83A1-F6EECF244321}">
                <p14:modId xmlns:p14="http://schemas.microsoft.com/office/powerpoint/2010/main" val="2396462672"/>
              </p:ext>
            </p:extLst>
          </p:nvPr>
        </p:nvGraphicFramePr>
        <p:xfrm>
          <a:off x="952500" y="1616025"/>
          <a:ext cx="7239000" cy="762000"/>
        </p:xfrm>
        <a:graphic>
          <a:graphicData uri="http://schemas.openxmlformats.org/drawingml/2006/table">
            <a:tbl>
              <a:tblPr>
                <a:noFill/>
                <a:tableStyleId>{EF0D34E2-9B90-4D90-A47A-C98CBECFE7CB}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MAE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SNR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SSIM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16.506871957429414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17.051995686835642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solidFill>
                            <a:srgbClr val="0070C0"/>
                          </a:solidFill>
                          <a:highlight>
                            <a:srgbClr val="F8F8F8"/>
                          </a:highlight>
                        </a:rPr>
                        <a:t>0.7123112759665045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 t="49049" b="3904"/>
          <a:stretch/>
        </p:blipFill>
        <p:spPr>
          <a:xfrm>
            <a:off x="1773150" y="2749225"/>
            <a:ext cx="4746874" cy="205645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 txBox="1"/>
          <p:nvPr/>
        </p:nvSpPr>
        <p:spPr>
          <a:xfrm>
            <a:off x="3655950" y="2457025"/>
            <a:ext cx="185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arenR"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Our Result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E4535D4-4630-4B81-8C36-74FCB9C87CD2}"/>
              </a:ext>
            </a:extLst>
          </p:cNvPr>
          <p:cNvSpPr txBox="1"/>
          <p:nvPr/>
        </p:nvSpPr>
        <p:spPr>
          <a:xfrm>
            <a:off x="3769360" y="474961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b) Result of reference paper</a:t>
            </a:r>
            <a:endParaRPr lang="en-US" b="0" dirty="0">
              <a:effectLst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Example</a:t>
            </a:r>
            <a:endParaRPr dirty="0"/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459E6CE-61B9-4B3B-9EF3-E3ECBB30D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Artifact Correction:</a:t>
            </a:r>
          </a:p>
          <a:p>
            <a:pPr lvl="2"/>
            <a:r>
              <a:rPr lang="en-US" dirty="0"/>
              <a:t>Bone or metal: beam hardening</a:t>
            </a:r>
          </a:p>
          <a:p>
            <a:pPr lvl="2"/>
            <a:r>
              <a:rPr lang="en-US" dirty="0"/>
              <a:t>streak and dark bands</a:t>
            </a:r>
          </a:p>
          <a:p>
            <a:pPr lvl="2"/>
            <a:r>
              <a:rPr lang="en-US" dirty="0"/>
              <a:t>metal artifact/high-density foreign material artifact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Inaccurate abdominal/pelvic soft tissue position</a:t>
            </a:r>
          </a:p>
          <a:p>
            <a:pPr lvl="1"/>
            <a:r>
              <a:rPr lang="en-US" dirty="0"/>
              <a:t>Better MAE and SNR but lower SSIM compare to head and neck cancer </a:t>
            </a:r>
            <a:r>
              <a:rPr lang="en-US" dirty="0" err="1"/>
              <a:t>eCBCT</a:t>
            </a:r>
            <a:r>
              <a:rPr lang="en-US" dirty="0"/>
              <a:t> result</a:t>
            </a:r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FAFB2-AC67-4088-87B5-3258541BC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A35B409-A88C-43F0-862C-C25D70ECE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2E8962-64A3-4149-A767-63C87D1F9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4" t="19688" r="10852" b="14271"/>
          <a:stretch/>
        </p:blipFill>
        <p:spPr>
          <a:xfrm>
            <a:off x="460585" y="445024"/>
            <a:ext cx="8307495" cy="440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13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F83814-1D1C-4153-B626-A9646CE0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B68F3B-A740-4806-8A38-9F1E85CA7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2D6F12-FB9B-4FF5-9D9B-3B634646B1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07" t="17844" r="10185" b="10058"/>
          <a:stretch/>
        </p:blipFill>
        <p:spPr>
          <a:xfrm>
            <a:off x="717971" y="282529"/>
            <a:ext cx="7948508" cy="45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88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A7C9D0-AE6C-4BC1-8B60-293D65D62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B789E1-8B39-4B11-94D0-6B49F1181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512012-BDC3-4069-B82C-84CA81FDD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0" t="17317" r="5815" b="10452"/>
          <a:stretch/>
        </p:blipFill>
        <p:spPr>
          <a:xfrm>
            <a:off x="819571" y="351789"/>
            <a:ext cx="8244411" cy="443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15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95F527-97E7-4B90-BE17-74723C85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831F6E-B16D-4DB6-8E09-000A5A46C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1185B4-F746-4779-A11C-1B9033A4A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33" t="18502" r="5111" b="12691"/>
          <a:stretch/>
        </p:blipFill>
        <p:spPr>
          <a:xfrm>
            <a:off x="785706" y="404003"/>
            <a:ext cx="8463543" cy="433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58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Problem: Apply on more difficult site-Pelvis 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311700" y="1047600"/>
            <a:ext cx="85206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Enhance Low Quality Cone Bean CT images with Deep Learning Methods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Goal is to remove artifacts, and the noises on CBCT images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311700" y="2382488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11700" y="3010050"/>
            <a:ext cx="85206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60 CT series from Dalin Tzuchi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Can extract more than 1344 cbct/ct image pairs for training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806" y="3909751"/>
            <a:ext cx="6119867" cy="11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850" y="1884837"/>
            <a:ext cx="2616876" cy="16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0504" y="1884825"/>
            <a:ext cx="2898371" cy="16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Testing Website</a:t>
            </a:r>
            <a:endParaRPr/>
          </a:p>
        </p:txBody>
      </p:sp>
      <p:sp>
        <p:nvSpPr>
          <p:cNvPr id="271" name="Google Shape;271;p3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dirty="0">
                <a:hlinkClick r:id="rId3"/>
              </a:rPr>
              <a:t>http://140.116.247.177:5757/run_model/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Future work: </a:t>
            </a:r>
            <a:r>
              <a:rPr lang="en-US" dirty="0" err="1"/>
              <a:t>CycleGAN</a:t>
            </a:r>
            <a:r>
              <a:rPr lang="en-US" dirty="0"/>
              <a:t> or other models</a:t>
            </a:r>
          </a:p>
        </p:txBody>
      </p:sp>
      <p:pic>
        <p:nvPicPr>
          <p:cNvPr id="272" name="Google Shape;272;p38"/>
          <p:cNvPicPr preferRelativeResize="0"/>
          <p:nvPr/>
        </p:nvPicPr>
        <p:blipFill rotWithShape="1">
          <a:blip r:embed="rId4">
            <a:alphaModFix/>
          </a:blip>
          <a:srcRect b="28134"/>
          <a:stretch/>
        </p:blipFill>
        <p:spPr>
          <a:xfrm>
            <a:off x="1341955" y="1683700"/>
            <a:ext cx="6159095" cy="2373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Checkpoints</a:t>
            </a:r>
            <a:endParaRPr/>
          </a:p>
        </p:txBody>
      </p:sp>
      <p:sp>
        <p:nvSpPr>
          <p:cNvPr id="278" name="Google Shape;278;p3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Data Collect 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Image Registration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Discuss about preprocessing (which window size)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Train Model with registered Images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Evaluation Metrics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Discuss with Doctor about the result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Host a server for this system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Registration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Image Registration and Match Window Size</a:t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58775"/>
            <a:ext cx="49149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750" y="361950"/>
            <a:ext cx="325755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Extract Ct and Cbct pair</a:t>
            </a: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311700" y="1259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Extract Registrated CT and CBCT pair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50" y="1807625"/>
            <a:ext cx="30861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013" y="1783800"/>
            <a:ext cx="309562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Extract Ct and Cbct pair : How To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There isn’t a complete tutorial online on this topic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It may be important to keep a Step-by-Step tutorial on how to preprocess the data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pair</a:t>
            </a: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 pair of data should look like this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838" y="1990838"/>
            <a:ext cx="300037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pair</a:t>
            </a: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 pair of data should look like this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838" y="1990838"/>
            <a:ext cx="3000375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2568050" y="2745038"/>
            <a:ext cx="128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Cone Beam CT slides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3904550" y="2717575"/>
            <a:ext cx="10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CT slides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4937650" y="1771900"/>
            <a:ext cx="17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Registration file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pair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 pair of data should look like this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Note that Registration file is very important. Without applying registration on CT and CBCT pair, the training will not work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838" y="2829038"/>
            <a:ext cx="3000375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2568050" y="3583238"/>
            <a:ext cx="128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Cone Beam CT slides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3904550" y="3555775"/>
            <a:ext cx="10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CT slides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4937650" y="2610100"/>
            <a:ext cx="17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Registration file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560</Words>
  <Application>Microsoft Office PowerPoint</Application>
  <PresentationFormat>如螢幕大小 (16:9)</PresentationFormat>
  <Paragraphs>111</Paragraphs>
  <Slides>31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5" baseType="lpstr">
      <vt:lpstr>Arial</vt:lpstr>
      <vt:lpstr>PT Sans Narrow</vt:lpstr>
      <vt:lpstr>Open Sans</vt:lpstr>
      <vt:lpstr>Tropic</vt:lpstr>
      <vt:lpstr>專論計畫</vt:lpstr>
      <vt:lpstr>Original Paper</vt:lpstr>
      <vt:lpstr>Problem: Apply on more difficult site-Pelvis </vt:lpstr>
      <vt:lpstr>Registration</vt:lpstr>
      <vt:lpstr>Extract Ct and Cbct pair</vt:lpstr>
      <vt:lpstr>Extract Ct and Cbct pair : How To</vt:lpstr>
      <vt:lpstr>Data pair</vt:lpstr>
      <vt:lpstr>Data pair</vt:lpstr>
      <vt:lpstr>Data pair</vt:lpstr>
      <vt:lpstr>Data pair</vt:lpstr>
      <vt:lpstr>Processing utility</vt:lpstr>
      <vt:lpstr>Open data with 3D Slicer</vt:lpstr>
      <vt:lpstr>Open data with 3D Slicer</vt:lpstr>
      <vt:lpstr>Open data with 3D Slicer  </vt:lpstr>
      <vt:lpstr>Open data with 3D Slicer</vt:lpstr>
      <vt:lpstr>Apply registration</vt:lpstr>
      <vt:lpstr>Apply registration</vt:lpstr>
      <vt:lpstr>Registration done</vt:lpstr>
      <vt:lpstr>Save Transform result</vt:lpstr>
      <vt:lpstr>Save Transform result</vt:lpstr>
      <vt:lpstr>Read Registrated Dicom file</vt:lpstr>
      <vt:lpstr>Training</vt:lpstr>
      <vt:lpstr>Training :</vt:lpstr>
      <vt:lpstr>Final Model :</vt:lpstr>
      <vt:lpstr>Example</vt:lpstr>
      <vt:lpstr>PowerPoint 簡報</vt:lpstr>
      <vt:lpstr>PowerPoint 簡報</vt:lpstr>
      <vt:lpstr>PowerPoint 簡報</vt:lpstr>
      <vt:lpstr>PowerPoint 簡報</vt:lpstr>
      <vt:lpstr>Testing Website</vt:lpstr>
      <vt:lpstr>Checkpoints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專論計畫</dc:title>
  <dc:creator>Liang Cheng Chen</dc:creator>
  <cp:lastModifiedBy>Liang Cheng Chen</cp:lastModifiedBy>
  <cp:revision>6</cp:revision>
  <dcterms:modified xsi:type="dcterms:W3CDTF">2021-06-21T10:42:48Z</dcterms:modified>
</cp:coreProperties>
</file>